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1" r:id="rId2"/>
    <p:sldId id="257" r:id="rId3"/>
    <p:sldId id="272" r:id="rId4"/>
    <p:sldId id="282" r:id="rId5"/>
    <p:sldId id="275" r:id="rId6"/>
    <p:sldId id="263" r:id="rId7"/>
    <p:sldId id="266" r:id="rId8"/>
    <p:sldId id="264" r:id="rId9"/>
    <p:sldId id="265" r:id="rId10"/>
    <p:sldId id="267" r:id="rId11"/>
    <p:sldId id="277" r:id="rId12"/>
    <p:sldId id="278" r:id="rId13"/>
    <p:sldId id="273" r:id="rId14"/>
    <p:sldId id="276" r:id="rId15"/>
    <p:sldId id="269" r:id="rId16"/>
    <p:sldId id="281" r:id="rId17"/>
    <p:sldId id="262" r:id="rId18"/>
    <p:sldId id="268" r:id="rId19"/>
    <p:sldId id="279" r:id="rId20"/>
    <p:sldId id="280" r:id="rId21"/>
    <p:sldId id="261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-608" y="-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112F2-70EB-44F4-861F-914CEF41FA2F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47CAA-534B-4AAD-A7F7-281E7EB5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E7B4-3BDB-4D15-96D3-CB7DB4E5187E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03E52-AAB7-47C0-929F-4AFBC0A9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6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explanation of the services that exist that exchange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 money for a service/good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FFDF1-4568-4CCB-BDD9-2F38CA8EA57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26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explanation of the services that exist that exchange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 money for a service/good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FFDF1-4568-4CCB-BDD9-2F38CA8EA5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8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explanation of the services that exist that exchange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 money for a service/good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FFDF1-4568-4CCB-BDD9-2F38CA8EA57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explanation of the services that exist that exchange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 money for a service/good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FFDF1-4568-4CCB-BDD9-2F38CA8EA57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2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69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3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9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0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8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1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F0DED-D6B7-4010-AE59-61932287C87B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C54FD-F50B-4F5B-87B8-2364D288D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5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/>
          </p:cNvPicPr>
          <p:nvPr>
            <p:ph idx="1"/>
          </p:nvPr>
        </p:nvPicPr>
        <p:blipFill>
          <a:blip r:embed="rId2"/>
          <a:srcRect t="18390" b="18390"/>
          <a:stretch>
            <a:fillRect/>
          </a:stretch>
        </p:blipFill>
        <p:spPr>
          <a:xfrm>
            <a:off x="-1" y="1675237"/>
            <a:ext cx="7025728" cy="5182763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84" y="2891134"/>
            <a:ext cx="6936216" cy="39668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287512" cy="34585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295" y="0"/>
            <a:ext cx="6922705" cy="43815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81466" y="2742525"/>
            <a:ext cx="8340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dirty="0" err="1" smtClean="0">
                <a:solidFill>
                  <a:schemeClr val="bg1"/>
                </a:solidFill>
              </a:rPr>
              <a:t>Wifi</a:t>
            </a:r>
            <a:r>
              <a:rPr kumimoji="1" lang="ja-JP" altLang="en-US" sz="3600" dirty="0" smtClean="0">
                <a:solidFill>
                  <a:schemeClr val="bg1"/>
                </a:solidFill>
              </a:rPr>
              <a:t>のためにスタバに来てる人が多すぎ</a:t>
            </a:r>
            <a:endParaRPr kumimoji="1" lang="en-US" altLang="ja-JP" sz="36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ja-JP" sz="3600" dirty="0" err="1" smtClean="0">
                <a:solidFill>
                  <a:schemeClr val="bg1"/>
                </a:solidFill>
              </a:rPr>
              <a:t>Wifi</a:t>
            </a:r>
            <a:r>
              <a:rPr kumimoji="1" lang="ja-JP" altLang="en-US" sz="3600" dirty="0" smtClean="0">
                <a:solidFill>
                  <a:schemeClr val="bg1"/>
                </a:solidFill>
              </a:rPr>
              <a:t>使うために</a:t>
            </a:r>
            <a:r>
              <a:rPr kumimoji="1" lang="en-US" altLang="ja-JP" sz="3600" dirty="0" err="1" smtClean="0">
                <a:solidFill>
                  <a:schemeClr val="bg1"/>
                </a:solidFill>
              </a:rPr>
              <a:t>Wifi</a:t>
            </a:r>
            <a:r>
              <a:rPr kumimoji="1" lang="ja-JP" altLang="en-US" sz="3600" dirty="0" smtClean="0">
                <a:solidFill>
                  <a:schemeClr val="bg1"/>
                </a:solidFill>
              </a:rPr>
              <a:t>必要。</a:t>
            </a:r>
            <a:endParaRPr kumimoji="1" lang="en-US" altLang="ja-JP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3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t="64151" r="53866" b="23017"/>
          <a:stretch/>
        </p:blipFill>
        <p:spPr>
          <a:xfrm>
            <a:off x="5302293" y="6062537"/>
            <a:ext cx="6889707" cy="7954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 rot="3645863">
            <a:off x="1577412" y="957664"/>
            <a:ext cx="417654" cy="28607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 rot="18305278">
            <a:off x="1469337" y="1086214"/>
            <a:ext cx="417654" cy="26071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rot="18305278">
            <a:off x="903574" y="337885"/>
            <a:ext cx="417654" cy="14347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 rot="3013127">
            <a:off x="978516" y="365832"/>
            <a:ext cx="417654" cy="135560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94094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0"/>
            <a:ext cx="6880936" cy="685800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855883" y="5842337"/>
            <a:ext cx="2634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err="1" smtClean="0">
                <a:solidFill>
                  <a:schemeClr val="tx2">
                    <a:lumMod val="75000"/>
                  </a:schemeClr>
                </a:solidFill>
                <a:latin typeface="ＤＦＰ太丸ゴシック体"/>
                <a:ea typeface="ＤＦＰ太丸ゴシック体"/>
                <a:cs typeface="ＤＦＰ太丸ゴシック体"/>
              </a:rPr>
              <a:t>WiMax</a:t>
            </a:r>
            <a:endParaRPr kumimoji="1" lang="ja-JP" altLang="en-US" sz="6000" dirty="0">
              <a:solidFill>
                <a:schemeClr val="tx2">
                  <a:lumMod val="75000"/>
                </a:schemeClr>
              </a:solidFill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</p:spTree>
    <p:extLst>
      <p:ext uri="{BB962C8B-B14F-4D97-AF65-F5344CB8AC3E}">
        <p14:creationId xmlns:p14="http://schemas.microsoft.com/office/powerpoint/2010/main" val="2187967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00772"/>
            <a:ext cx="10515600" cy="1325563"/>
          </a:xfrm>
        </p:spPr>
        <p:txBody>
          <a:bodyPr/>
          <a:lstStyle/>
          <a:p>
            <a:r>
              <a:rPr kumimoji="1" lang="en-US" altLang="ja-JP" dirty="0" err="1" smtClean="0"/>
              <a:t>WiMAX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外国人向けサービス分析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011" y="1733178"/>
            <a:ext cx="5987760" cy="42134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2515" t="8735" r="32604" b="6632"/>
          <a:stretch/>
        </p:blipFill>
        <p:spPr>
          <a:xfrm>
            <a:off x="507999" y="1703294"/>
            <a:ext cx="2644588" cy="421341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22941" y="6096000"/>
            <a:ext cx="310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端末代金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購入　</a:t>
            </a:r>
            <a:r>
              <a:rPr kumimoji="1" lang="en-US" altLang="ja-JP" dirty="0" smtClean="0"/>
              <a:t>5000</a:t>
            </a:r>
            <a:r>
              <a:rPr kumimoji="1" lang="ja-JP" altLang="en-US" dirty="0" smtClean="0"/>
              <a:t>円</a:t>
            </a:r>
            <a:r>
              <a:rPr kumimoji="1" lang="en-US" altLang="ja-JP" dirty="0" smtClean="0"/>
              <a:t>〜</a:t>
            </a:r>
          </a:p>
          <a:p>
            <a:r>
              <a:rPr kumimoji="1" lang="en-US" altLang="ja-JP" dirty="0" smtClean="0"/>
              <a:t>	</a:t>
            </a:r>
            <a:r>
              <a:rPr kumimoji="1" lang="ja-JP" altLang="en-US" dirty="0" smtClean="0"/>
              <a:t>レンタル　</a:t>
            </a:r>
            <a:r>
              <a:rPr kumimoji="1" lang="en-US" altLang="ja-JP" dirty="0" smtClean="0"/>
              <a:t>972</a:t>
            </a:r>
            <a:r>
              <a:rPr kumimoji="1" lang="ja-JP" altLang="en-US" dirty="0" smtClean="0"/>
              <a:t>円</a:t>
            </a:r>
            <a:r>
              <a:rPr kumimoji="1" lang="en-US" altLang="ja-JP" dirty="0" smtClean="0"/>
              <a:t>〜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25340" y="6233459"/>
            <a:ext cx="214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端末代金</a:t>
            </a:r>
            <a:r>
              <a:rPr kumimoji="1" lang="en-US" altLang="ja-JP" dirty="0" smtClean="0"/>
              <a:t> 1</a:t>
            </a:r>
            <a:r>
              <a:rPr kumimoji="1" lang="ja-JP" altLang="en-US" dirty="0" smtClean="0"/>
              <a:t>日</a:t>
            </a:r>
            <a:r>
              <a:rPr kumimoji="1" lang="en-US" altLang="ja-JP" dirty="0" smtClean="0"/>
              <a:t>572</a:t>
            </a:r>
            <a:r>
              <a:rPr kumimoji="1" lang="ja-JP" altLang="en-US" dirty="0" smtClean="0"/>
              <a:t>円</a:t>
            </a:r>
            <a:endParaRPr kumimoji="1" lang="en-US" altLang="ja-JP" dirty="0" smtClean="0"/>
          </a:p>
        </p:txBody>
      </p:sp>
      <p:sp>
        <p:nvSpPr>
          <p:cNvPr id="9" name="加算記号 8"/>
          <p:cNvSpPr/>
          <p:nvPr/>
        </p:nvSpPr>
        <p:spPr>
          <a:xfrm>
            <a:off x="3824942" y="3824941"/>
            <a:ext cx="1001059" cy="101600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68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rcRect t="18090" b="18090"/>
          <a:stretch>
            <a:fillRect/>
          </a:stretch>
        </p:blipFill>
        <p:spPr>
          <a:xfrm>
            <a:off x="0" y="0"/>
            <a:ext cx="12192000" cy="5797176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現在　</a:t>
            </a:r>
            <a:r>
              <a:rPr kumimoji="1" lang="en-US" altLang="ja-JP" sz="3200" dirty="0" smtClean="0"/>
              <a:t>2015</a:t>
            </a:r>
            <a:r>
              <a:rPr kumimoji="1" lang="ja-JP" altLang="en-US" sz="3200" dirty="0" smtClean="0"/>
              <a:t>年度第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四半期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　</a:t>
            </a:r>
            <a:r>
              <a:rPr kumimoji="1" lang="ja-JP" altLang="en-US" sz="3200" dirty="0" smtClean="0">
                <a:solidFill>
                  <a:srgbClr val="333F50"/>
                </a:solidFill>
              </a:rPr>
              <a:t>全体</a:t>
            </a:r>
            <a:r>
              <a:rPr kumimoji="1" lang="ja-JP" altLang="en-US" sz="3200" dirty="0" smtClean="0">
                <a:solidFill>
                  <a:srgbClr val="000000"/>
                </a:solidFill>
              </a:rPr>
              <a:t>契約者数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　</a:t>
            </a:r>
            <a:r>
              <a:rPr kumimoji="1" lang="en-US" altLang="ja-JP" sz="6000" dirty="0" smtClean="0">
                <a:solidFill>
                  <a:srgbClr val="FF0000"/>
                </a:solidFill>
              </a:rPr>
              <a:t>11,240,700</a:t>
            </a:r>
            <a:endParaRPr kumimoji="1" lang="ja-JP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8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5021" y="-148609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NTT</a:t>
            </a:r>
            <a:r>
              <a:rPr kumimoji="1" lang="ja-JP" altLang="en-US" dirty="0"/>
              <a:t>コム　</a:t>
            </a:r>
            <a:r>
              <a:rPr kumimoji="1" lang="ja-JP" altLang="en-US" dirty="0" smtClean="0"/>
              <a:t>リサーチ</a:t>
            </a:r>
            <a:r>
              <a:rPr kumimoji="1" lang="en-US" altLang="ja-JP" dirty="0" smtClean="0"/>
              <a:t> SIM</a:t>
            </a:r>
            <a:r>
              <a:rPr kumimoji="1" lang="ja-JP" altLang="en-US" dirty="0" smtClean="0"/>
              <a:t>利用率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0220" y="5660679"/>
            <a:ext cx="11921780" cy="8405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4000" dirty="0" smtClean="0"/>
              <a:t>SIM</a:t>
            </a:r>
            <a:r>
              <a:rPr kumimoji="1" lang="ja-JP" altLang="en-US" sz="4000" dirty="0" smtClean="0"/>
              <a:t>カード調査　</a:t>
            </a:r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認知度</a:t>
            </a:r>
            <a:r>
              <a:rPr kumimoji="1" lang="en-US" altLang="ja-JP" sz="4000" dirty="0" smtClean="0">
                <a:solidFill>
                  <a:srgbClr val="FF0000"/>
                </a:solidFill>
              </a:rPr>
              <a:t>7.7</a:t>
            </a:r>
            <a:r>
              <a:rPr kumimoji="1" lang="en-US" altLang="ja-JP" sz="4000" dirty="0" smtClean="0"/>
              <a:t>%</a:t>
            </a:r>
            <a:r>
              <a:rPr kumimoji="1" lang="ja-JP" altLang="en-US" sz="4000" dirty="0" smtClean="0"/>
              <a:t>　</a:t>
            </a:r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利用率</a:t>
            </a:r>
            <a:r>
              <a:rPr kumimoji="1" lang="en-US" altLang="ja-JP" sz="4000" dirty="0" smtClean="0">
                <a:solidFill>
                  <a:srgbClr val="FF0000"/>
                </a:solidFill>
              </a:rPr>
              <a:t>4.8</a:t>
            </a:r>
            <a:r>
              <a:rPr kumimoji="1" lang="ja-JP" altLang="en-US" sz="4000" dirty="0" smtClean="0"/>
              <a:t>％</a:t>
            </a:r>
            <a:endParaRPr kumimoji="1" lang="ja-JP" altLang="en-US" sz="4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671"/>
            <a:ext cx="12192000" cy="437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2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9259" y="126066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SIM</a:t>
            </a:r>
            <a:r>
              <a:rPr kumimoji="1" lang="ja-JP" altLang="en-US" dirty="0" smtClean="0"/>
              <a:t>フリー　評判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1574800"/>
            <a:ext cx="11264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03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矢印コネクタ 6"/>
          <p:cNvCxnSpPr/>
          <p:nvPr/>
        </p:nvCxnSpPr>
        <p:spPr>
          <a:xfrm>
            <a:off x="5904528" y="0"/>
            <a:ext cx="78553" cy="685800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0" y="3613953"/>
            <a:ext cx="12192000" cy="6547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377384" y="310729"/>
            <a:ext cx="100540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一括　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16273" y="5799567"/>
            <a:ext cx="100540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月額　</a:t>
            </a:r>
            <a:endParaRPr kumimoji="1"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6933" y="3344542"/>
            <a:ext cx="100540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安い　</a:t>
            </a:r>
            <a:endParaRPr kumimoji="1" lang="ja-JP" altLang="en-US" sz="3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627341" y="3390294"/>
            <a:ext cx="100540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高い　</a:t>
            </a:r>
            <a:endParaRPr kumimoji="1" lang="ja-JP" altLang="en-US" sz="32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586" y="4874450"/>
            <a:ext cx="1983550" cy="198355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17" y="3716001"/>
            <a:ext cx="1409323" cy="152206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917" y="4151737"/>
            <a:ext cx="1693015" cy="169301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805" y="591049"/>
            <a:ext cx="1685221" cy="195772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6375" y="4336702"/>
            <a:ext cx="1872820" cy="1872820"/>
          </a:xfrm>
          <a:prstGeom prst="rect">
            <a:avLst/>
          </a:prstGeom>
        </p:spPr>
      </p:pic>
      <p:sp>
        <p:nvSpPr>
          <p:cNvPr id="19" name="円/楕円 18"/>
          <p:cNvSpPr/>
          <p:nvPr/>
        </p:nvSpPr>
        <p:spPr>
          <a:xfrm>
            <a:off x="642471" y="388471"/>
            <a:ext cx="4751294" cy="3018117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69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rcRect l="355" r="355"/>
          <a:stretch>
            <a:fillRect/>
          </a:stretch>
        </p:blipFill>
        <p:spPr>
          <a:xfrm>
            <a:off x="-1" y="1"/>
            <a:ext cx="12192001" cy="6858000"/>
          </a:xfrm>
        </p:spPr>
      </p:pic>
      <p:sp>
        <p:nvSpPr>
          <p:cNvPr id="5" name="正方形/長方形 4"/>
          <p:cNvSpPr/>
          <p:nvPr/>
        </p:nvSpPr>
        <p:spPr>
          <a:xfrm>
            <a:off x="0" y="891658"/>
            <a:ext cx="71502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 dirty="0" smtClean="0">
                <a:solidFill>
                  <a:schemeClr val="bg1"/>
                </a:solidFill>
              </a:rPr>
              <a:t>2</a:t>
            </a:r>
            <a:r>
              <a:rPr lang="ja-JP" altLang="en-US" sz="5400" dirty="0" smtClean="0">
                <a:solidFill>
                  <a:schemeClr val="bg1"/>
                </a:solidFill>
              </a:rPr>
              <a:t>年契約　月額</a:t>
            </a:r>
            <a:r>
              <a:rPr lang="en-US" altLang="ja-JP" sz="5400" dirty="0" smtClean="0">
                <a:solidFill>
                  <a:schemeClr val="bg1"/>
                </a:solidFill>
              </a:rPr>
              <a:t>4</a:t>
            </a:r>
            <a:r>
              <a:rPr lang="en-US" altLang="ja-JP" sz="5400" dirty="0" smtClean="0">
                <a:solidFill>
                  <a:schemeClr val="bg1"/>
                </a:solidFill>
              </a:rPr>
              <a:t>,380</a:t>
            </a:r>
            <a:r>
              <a:rPr lang="ja-JP" altLang="en-US" sz="5400" dirty="0">
                <a:solidFill>
                  <a:schemeClr val="bg1"/>
                </a:solidFill>
              </a:rPr>
              <a:t>円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66976" y="5006480"/>
            <a:ext cx="4828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rgbClr val="FFFFFF"/>
                </a:solidFill>
              </a:rPr>
              <a:t>その後、月額</a:t>
            </a:r>
            <a:r>
              <a:rPr kumimoji="1" lang="en-US" altLang="ja-JP" sz="3600" dirty="0" smtClean="0">
                <a:solidFill>
                  <a:srgbClr val="FFFFFF"/>
                </a:solidFill>
              </a:rPr>
              <a:t>19,000</a:t>
            </a:r>
            <a:r>
              <a:rPr kumimoji="1" lang="ja-JP" altLang="en-US" sz="3600" dirty="0" smtClean="0">
                <a:solidFill>
                  <a:srgbClr val="FFFFFF"/>
                </a:solidFill>
              </a:rPr>
              <a:t>円</a:t>
            </a:r>
            <a:endParaRPr kumimoji="1" lang="ja-JP" altLang="en-US" sz="3600" dirty="0">
              <a:solidFill>
                <a:srgbClr val="FFFFF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02809" y="6334780"/>
            <a:ext cx="842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FFFF"/>
                </a:solidFill>
              </a:rPr>
              <a:t>*</a:t>
            </a:r>
            <a:r>
              <a:rPr kumimoji="1" lang="ja-JP" altLang="en-US" sz="2800" dirty="0" smtClean="0">
                <a:solidFill>
                  <a:srgbClr val="FFFFFF"/>
                </a:solidFill>
              </a:rPr>
              <a:t>通信料の上限はないが、</a:t>
            </a:r>
            <a:r>
              <a:rPr kumimoji="1" lang="en-US" altLang="ja-JP" sz="2800" dirty="0" smtClean="0">
                <a:solidFill>
                  <a:srgbClr val="FFFFFF"/>
                </a:solidFill>
              </a:rPr>
              <a:t>3</a:t>
            </a:r>
            <a:r>
              <a:rPr kumimoji="1" lang="ja-JP" altLang="en-US" sz="2800" dirty="0" smtClean="0">
                <a:solidFill>
                  <a:srgbClr val="FFFFFF"/>
                </a:solidFill>
              </a:rPr>
              <a:t>日あたり</a:t>
            </a:r>
            <a:r>
              <a:rPr kumimoji="1" lang="en-US" altLang="ja-JP" sz="2800" dirty="0" smtClean="0">
                <a:solidFill>
                  <a:srgbClr val="FFFFFF"/>
                </a:solidFill>
              </a:rPr>
              <a:t>3GB</a:t>
            </a:r>
            <a:r>
              <a:rPr kumimoji="1" lang="ja-JP" altLang="en-US" sz="2800" dirty="0" smtClean="0">
                <a:solidFill>
                  <a:srgbClr val="FFFFFF"/>
                </a:solidFill>
              </a:rPr>
              <a:t>制限がある</a:t>
            </a:r>
            <a:endParaRPr kumimoji="1" lang="ja-JP" alt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213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927100"/>
            <a:ext cx="8890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86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381169" y="2007435"/>
            <a:ext cx="11322228" cy="1807706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FFFFFF"/>
                </a:solidFill>
              </a:rPr>
              <a:t>東京五輪</a:t>
            </a:r>
            <a:r>
              <a:rPr kumimoji="1" lang="en-US" altLang="ja-JP" dirty="0" smtClean="0">
                <a:solidFill>
                  <a:srgbClr val="FFFFFF"/>
                </a:solidFill>
              </a:rPr>
              <a:t>2020</a:t>
            </a:r>
            <a:r>
              <a:rPr kumimoji="1" lang="ja-JP" altLang="en-US" dirty="0" smtClean="0">
                <a:solidFill>
                  <a:srgbClr val="FFFFFF"/>
                </a:solidFill>
              </a:rPr>
              <a:t>年　</a:t>
            </a:r>
            <a:r>
              <a:rPr kumimoji="1" lang="en-US" altLang="ja-JP" dirty="0" smtClean="0">
                <a:solidFill>
                  <a:srgbClr val="FFFFFF"/>
                </a:solidFill>
              </a:rPr>
              <a:t/>
            </a:r>
            <a:br>
              <a:rPr kumimoji="1" lang="en-US" altLang="ja-JP" dirty="0" smtClean="0">
                <a:solidFill>
                  <a:srgbClr val="FFFFFF"/>
                </a:solidFill>
              </a:rPr>
            </a:br>
            <a:r>
              <a:rPr kumimoji="1" lang="ja-JP" altLang="en-US" dirty="0" smtClean="0">
                <a:solidFill>
                  <a:srgbClr val="FFFFFF"/>
                </a:solidFill>
              </a:rPr>
              <a:t>目標</a:t>
            </a:r>
            <a:r>
              <a:rPr kumimoji="1" lang="en-US" altLang="ja-JP" dirty="0" smtClean="0">
                <a:solidFill>
                  <a:srgbClr val="FFFFFF"/>
                </a:solidFill>
              </a:rPr>
              <a:t>2000</a:t>
            </a:r>
            <a:r>
              <a:rPr kumimoji="1" lang="ja-JP" altLang="en-US" dirty="0" smtClean="0">
                <a:solidFill>
                  <a:srgbClr val="FFFFFF"/>
                </a:solidFill>
              </a:rPr>
              <a:t>万人訪日外国人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3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762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81" y="20881"/>
            <a:ext cx="10515600" cy="1325563"/>
          </a:xfrm>
        </p:spPr>
        <p:txBody>
          <a:bodyPr/>
          <a:lstStyle/>
          <a:p>
            <a:r>
              <a:rPr lang="ja-JP" altLang="en-US" dirty="0"/>
              <a:t>現</a:t>
            </a:r>
            <a:r>
              <a:rPr lang="ja-JP" altLang="en-US" dirty="0" smtClean="0"/>
              <a:t>状韓国客フロー</a:t>
            </a:r>
            <a:r>
              <a:rPr lang="ja-JP" altLang="en-US" sz="2800" dirty="0" smtClean="0"/>
              <a:t>サブタイトル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31306" y="993468"/>
            <a:ext cx="11675165" cy="0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wn Arrow 3"/>
          <p:cNvSpPr/>
          <p:nvPr/>
        </p:nvSpPr>
        <p:spPr>
          <a:xfrm>
            <a:off x="2862898" y="1933784"/>
            <a:ext cx="1440872" cy="5042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39045" y="1309010"/>
            <a:ext cx="4753637" cy="508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ja-JP" altLang="en-US" sz="3600" dirty="0"/>
              <a:t>現状</a:t>
            </a:r>
            <a:endParaRPr lang="en-US" sz="3600" dirty="0"/>
          </a:p>
        </p:txBody>
      </p:sp>
      <p:sp>
        <p:nvSpPr>
          <p:cNvPr id="7" name="二等辺三角形 97"/>
          <p:cNvSpPr/>
          <p:nvPr/>
        </p:nvSpPr>
        <p:spPr>
          <a:xfrm>
            <a:off x="299616" y="3498195"/>
            <a:ext cx="674367" cy="762648"/>
          </a:xfrm>
          <a:prstGeom prst="triangle">
            <a:avLst/>
          </a:prstGeom>
          <a:solidFill>
            <a:srgbClr val="EA34DD"/>
          </a:solidFill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>
              <a:solidFill>
                <a:schemeClr val="tx1"/>
              </a:solidFill>
            </a:endParaRPr>
          </a:p>
        </p:txBody>
      </p:sp>
      <p:sp>
        <p:nvSpPr>
          <p:cNvPr id="8" name="円/楕円 98"/>
          <p:cNvSpPr/>
          <p:nvPr/>
        </p:nvSpPr>
        <p:spPr>
          <a:xfrm>
            <a:off x="301443" y="3110564"/>
            <a:ext cx="674367" cy="638543"/>
          </a:xfrm>
          <a:prstGeom prst="ellipse">
            <a:avLst/>
          </a:prstGeom>
          <a:solidFill>
            <a:srgbClr val="EA34DD"/>
          </a:solidFill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05939" y="2092735"/>
            <a:ext cx="4786745" cy="776793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ja-JP" altLang="en-US" dirty="0" smtClean="0"/>
              <a:t>肌質を鏡でチェック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422491" y="3041438"/>
            <a:ext cx="4786745" cy="776793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ja-JP" altLang="en-US" dirty="0"/>
              <a:t>買い</a:t>
            </a:r>
            <a:r>
              <a:rPr lang="ja-JP" altLang="en-US" dirty="0" smtClean="0"/>
              <a:t>に行く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439046" y="5300862"/>
            <a:ext cx="4786745" cy="776793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ja-JP" altLang="en-US" dirty="0" smtClean="0"/>
              <a:t>季節に合わせる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439046" y="4011624"/>
            <a:ext cx="4753637" cy="1095845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ja-JP" altLang="en-US" sz="3200" dirty="0" smtClean="0"/>
              <a:t>自分の肌質にだいたいあってるものを購入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-2476" y="4617843"/>
            <a:ext cx="1392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</a:t>
            </a:r>
            <a:r>
              <a:rPr lang="ja-JP" altLang="en-US" dirty="0" err="1" smtClean="0"/>
              <a:t>さん</a:t>
            </a:r>
            <a:endParaRPr lang="en-US" altLang="ja-JP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/>
              <a:t>専業主婦</a:t>
            </a:r>
            <a:endParaRPr lang="en-US" altLang="ja-JP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40</a:t>
            </a:r>
            <a:r>
              <a:rPr lang="ja-JP" altLang="en-US" dirty="0"/>
              <a:t>歳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8878922" y="1933784"/>
            <a:ext cx="1440872" cy="5042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002970" y="1291392"/>
            <a:ext cx="5054047" cy="508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ja-JP" altLang="en-US" sz="3600" dirty="0" smtClean="0"/>
              <a:t>理想</a:t>
            </a:r>
            <a:endParaRPr lang="en-US" sz="3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956901" y="2090862"/>
            <a:ext cx="5100116" cy="1052186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ja-JP" altLang="en-US" sz="3200" dirty="0" smtClean="0"/>
              <a:t>自分の肌質を</a:t>
            </a:r>
            <a:endParaRPr lang="en-US" altLang="ja-JP" sz="3200" dirty="0" smtClean="0"/>
          </a:p>
          <a:p>
            <a:pPr algn="ctr">
              <a:lnSpc>
                <a:spcPct val="120000"/>
              </a:lnSpc>
            </a:pPr>
            <a:r>
              <a:rPr lang="ja-JP" altLang="en-US" sz="3200" dirty="0" smtClean="0"/>
              <a:t>測定してくれる</a:t>
            </a:r>
            <a:endParaRPr lang="en-US" sz="3200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944925" y="3338134"/>
            <a:ext cx="5112092" cy="1082770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ja-JP" altLang="en-US" sz="3200" dirty="0" smtClean="0"/>
              <a:t>その</a:t>
            </a:r>
            <a:r>
              <a:rPr lang="ja-JP" altLang="en-US" sz="3200" dirty="0"/>
              <a:t>日</a:t>
            </a:r>
            <a:r>
              <a:rPr lang="ja-JP" altLang="en-US" sz="3200" dirty="0" smtClean="0"/>
              <a:t>にあった</a:t>
            </a:r>
            <a:endParaRPr lang="en-US" altLang="ja-JP" sz="3200" dirty="0" smtClean="0"/>
          </a:p>
          <a:p>
            <a:pPr algn="ctr">
              <a:lnSpc>
                <a:spcPct val="120000"/>
              </a:lnSpc>
            </a:pPr>
            <a:r>
              <a:rPr lang="ja-JP" altLang="en-US" sz="3200" dirty="0" smtClean="0"/>
              <a:t>自分だけの化粧水をゲット</a:t>
            </a:r>
            <a:endParaRPr lang="en-US" sz="32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944925" y="4615990"/>
            <a:ext cx="5112092" cy="1082770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ja-JP" altLang="en-US" sz="3200" dirty="0" smtClean="0"/>
              <a:t>理想の肌に自動で近づく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305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81" y="-16769"/>
            <a:ext cx="10515600" cy="1325563"/>
          </a:xfrm>
        </p:spPr>
        <p:txBody>
          <a:bodyPr/>
          <a:lstStyle/>
          <a:p>
            <a:r>
              <a:rPr lang="ja-JP" altLang="en-US" dirty="0" smtClean="0"/>
              <a:t>成長戦略</a:t>
            </a:r>
            <a:r>
              <a:rPr lang="ja-JP" altLang="en-US" sz="2800" dirty="0" smtClean="0"/>
              <a:t>サブタイトル</a:t>
            </a:r>
            <a:endParaRPr 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9494734" y="387898"/>
            <a:ext cx="761256" cy="366117"/>
          </a:xfrm>
          <a:noFill/>
        </p:spPr>
        <p:txBody>
          <a:bodyPr/>
          <a:lstStyle>
            <a:lvl1pPr>
              <a:defRPr kumimoji="1" sz="3094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522368" indent="-200911">
              <a:defRPr kumimoji="1" sz="3094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803643" indent="-160729">
              <a:defRPr kumimoji="1" sz="3094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125101" indent="-160729">
              <a:defRPr kumimoji="1" sz="3094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1446558" indent="-160729">
              <a:defRPr kumimoji="1" sz="3094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1768015" indent="-160729" eaLnBrk="0" fontAlgn="base" hangingPunct="0">
              <a:spcBef>
                <a:spcPct val="0"/>
              </a:spcBef>
              <a:spcAft>
                <a:spcPct val="0"/>
              </a:spcAft>
              <a:defRPr kumimoji="1" sz="3094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089473" indent="-160729" eaLnBrk="0" fontAlgn="base" hangingPunct="0">
              <a:spcBef>
                <a:spcPct val="0"/>
              </a:spcBef>
              <a:spcAft>
                <a:spcPct val="0"/>
              </a:spcAft>
              <a:defRPr kumimoji="1" sz="3094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2410930" indent="-160729" eaLnBrk="0" fontAlgn="base" hangingPunct="0">
              <a:spcBef>
                <a:spcPct val="0"/>
              </a:spcBef>
              <a:spcAft>
                <a:spcPct val="0"/>
              </a:spcAft>
              <a:defRPr kumimoji="1" sz="3094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2732387" indent="-160729" eaLnBrk="0" fontAlgn="base" hangingPunct="0">
              <a:spcBef>
                <a:spcPct val="0"/>
              </a:spcBef>
              <a:spcAft>
                <a:spcPct val="0"/>
              </a:spcAft>
              <a:defRPr kumimoji="1" sz="3094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fld id="{EA444F0E-ADC0-4733-B93B-90E683CD388A}" type="slidenum">
              <a:rPr kumimoji="0" lang="ja-JP" altLang="en-US" sz="1828">
                <a:solidFill>
                  <a:srgbClr val="FFFFFF"/>
                </a:solidFill>
              </a:rPr>
              <a:pPr/>
              <a:t>22</a:t>
            </a:fld>
            <a:endParaRPr kumimoji="0" lang="en-US" altLang="ja-JP" sz="1828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36808" y="2397077"/>
            <a:ext cx="1113979" cy="531316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/>
            <a:r>
              <a:rPr lang="ja-JP" altLang="en-US" sz="1687" b="1">
                <a:solidFill>
                  <a:schemeClr val="tx1"/>
                </a:solidFill>
              </a:rPr>
              <a:t>シェア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36808" y="3105871"/>
            <a:ext cx="1113979" cy="481087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/>
            <a:r>
              <a:rPr lang="ja-JP" altLang="en-US" sz="1687" b="1">
                <a:solidFill>
                  <a:schemeClr val="tx1"/>
                </a:solidFill>
              </a:rPr>
              <a:t>社数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436808" y="3814665"/>
            <a:ext cx="1113979" cy="50676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/>
            <a:r>
              <a:rPr lang="ja-JP" altLang="en-US" sz="1687" b="1">
                <a:solidFill>
                  <a:schemeClr val="tx1"/>
                </a:solidFill>
              </a:rPr>
              <a:t>売上</a:t>
            </a: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V="1">
            <a:off x="2702591" y="2346848"/>
            <a:ext cx="14175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V="1">
            <a:off x="4271984" y="2346848"/>
            <a:ext cx="14175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V="1">
            <a:off x="5841376" y="2346848"/>
            <a:ext cx="14175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V="1">
            <a:off x="7411885" y="2346848"/>
            <a:ext cx="14175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8981277" y="2346848"/>
            <a:ext cx="14175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701474" y="2495304"/>
            <a:ext cx="1468934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2%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4270867" y="2494188"/>
            <a:ext cx="1468934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5790030" y="2494188"/>
            <a:ext cx="172231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15%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7257847" y="2494188"/>
            <a:ext cx="1722314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34%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777011" y="2447307"/>
            <a:ext cx="1722313" cy="52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812" b="1">
                <a:solidFill>
                  <a:srgbClr val="FF0000"/>
                </a:solidFill>
              </a:rPr>
              <a:t>76%</a:t>
            </a:r>
          </a:p>
        </p:txBody>
      </p:sp>
      <p:sp>
        <p:nvSpPr>
          <p:cNvPr id="19" name="Text Box 26"/>
          <p:cNvSpPr txBox="1">
            <a:spLocks noChangeArrowheads="1"/>
          </p:cNvSpPr>
          <p:nvPr/>
        </p:nvSpPr>
        <p:spPr bwMode="auto">
          <a:xfrm>
            <a:off x="2651245" y="3157217"/>
            <a:ext cx="1468934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282</a:t>
            </a:r>
            <a:r>
              <a:rPr lang="ja-JP" altLang="en-US" sz="2250" b="1">
                <a:solidFill>
                  <a:schemeClr val="tx1"/>
                </a:solidFill>
              </a:rPr>
              <a:t>社</a:t>
            </a:r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4220637" y="3156101"/>
            <a:ext cx="1468934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798</a:t>
            </a:r>
            <a:r>
              <a:rPr lang="ja-JP" altLang="en-US" sz="2250" b="1">
                <a:solidFill>
                  <a:schemeClr val="tx1"/>
                </a:solidFill>
              </a:rPr>
              <a:t>社</a:t>
            </a:r>
          </a:p>
        </p:txBody>
      </p:sp>
      <p:sp>
        <p:nvSpPr>
          <p:cNvPr id="21" name="Text Box 28"/>
          <p:cNvSpPr txBox="1">
            <a:spLocks noChangeArrowheads="1"/>
          </p:cNvSpPr>
          <p:nvPr/>
        </p:nvSpPr>
        <p:spPr bwMode="auto">
          <a:xfrm>
            <a:off x="5740917" y="3156101"/>
            <a:ext cx="172231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1809</a:t>
            </a:r>
            <a:r>
              <a:rPr lang="ja-JP" altLang="en-US" sz="2250" b="1">
                <a:solidFill>
                  <a:schemeClr val="tx1"/>
                </a:solidFill>
              </a:rPr>
              <a:t>社</a:t>
            </a: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7207618" y="3156101"/>
            <a:ext cx="172231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4075</a:t>
            </a:r>
            <a:r>
              <a:rPr lang="ja-JP" altLang="en-US" sz="2250" b="1">
                <a:solidFill>
                  <a:schemeClr val="tx1"/>
                </a:solidFill>
              </a:rPr>
              <a:t>社</a:t>
            </a:r>
          </a:p>
        </p:txBody>
      </p:sp>
      <p:sp>
        <p:nvSpPr>
          <p:cNvPr id="23" name="Text Box 30"/>
          <p:cNvSpPr txBox="1">
            <a:spLocks noChangeArrowheads="1"/>
          </p:cNvSpPr>
          <p:nvPr/>
        </p:nvSpPr>
        <p:spPr bwMode="auto">
          <a:xfrm>
            <a:off x="8726781" y="3105871"/>
            <a:ext cx="1722314" cy="52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812" b="1">
                <a:solidFill>
                  <a:srgbClr val="FF0000"/>
                </a:solidFill>
              </a:rPr>
              <a:t>9177</a:t>
            </a:r>
            <a:r>
              <a:rPr lang="ja-JP" altLang="en-US" sz="2812" b="1">
                <a:solidFill>
                  <a:srgbClr val="FF0000"/>
                </a:solidFill>
              </a:rPr>
              <a:t>社</a:t>
            </a: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2602132" y="4267847"/>
            <a:ext cx="1468934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ja-JP" sz="2250" b="1">
              <a:solidFill>
                <a:schemeClr val="tx1"/>
              </a:solidFill>
            </a:endParaRPr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5691804" y="3864895"/>
            <a:ext cx="172231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880</a:t>
            </a:r>
            <a:r>
              <a:rPr lang="ja-JP" altLang="en-US" sz="2250" b="1">
                <a:solidFill>
                  <a:schemeClr val="tx1"/>
                </a:solidFill>
              </a:rPr>
              <a:t>億</a:t>
            </a: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7158505" y="3864895"/>
            <a:ext cx="172231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1995</a:t>
            </a:r>
            <a:r>
              <a:rPr lang="ja-JP" altLang="en-US" sz="2250" b="1">
                <a:solidFill>
                  <a:schemeClr val="tx1"/>
                </a:solidFill>
              </a:rPr>
              <a:t>億</a:t>
            </a:r>
          </a:p>
        </p:txBody>
      </p:sp>
      <p:sp>
        <p:nvSpPr>
          <p:cNvPr id="27" name="Text Box 35"/>
          <p:cNvSpPr txBox="1">
            <a:spLocks noChangeArrowheads="1"/>
          </p:cNvSpPr>
          <p:nvPr/>
        </p:nvSpPr>
        <p:spPr bwMode="auto">
          <a:xfrm>
            <a:off x="8677668" y="3814665"/>
            <a:ext cx="1722314" cy="52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812" b="1">
                <a:solidFill>
                  <a:srgbClr val="FF0000"/>
                </a:solidFill>
              </a:rPr>
              <a:t>4459</a:t>
            </a:r>
            <a:r>
              <a:rPr lang="ja-JP" altLang="en-US" sz="2812" b="1">
                <a:solidFill>
                  <a:srgbClr val="FF0000"/>
                </a:solidFill>
              </a:rPr>
              <a:t>億</a:t>
            </a:r>
            <a:endParaRPr lang="en-US" altLang="ja-JP" sz="2812" b="1">
              <a:solidFill>
                <a:srgbClr val="FF0000"/>
              </a:solidFill>
            </a:endParaRPr>
          </a:p>
        </p:txBody>
      </p:sp>
      <p:sp>
        <p:nvSpPr>
          <p:cNvPr id="28" name="Text Box 36"/>
          <p:cNvSpPr txBox="1">
            <a:spLocks noChangeArrowheads="1"/>
          </p:cNvSpPr>
          <p:nvPr/>
        </p:nvSpPr>
        <p:spPr bwMode="auto">
          <a:xfrm>
            <a:off x="2500557" y="3864895"/>
            <a:ext cx="1873002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20</a:t>
            </a:r>
            <a:r>
              <a:rPr lang="ja-JP" altLang="en-US" sz="2250" b="1">
                <a:solidFill>
                  <a:schemeClr val="tx1"/>
                </a:solidFill>
              </a:rPr>
              <a:t>億</a:t>
            </a:r>
          </a:p>
        </p:txBody>
      </p:sp>
      <p:sp>
        <p:nvSpPr>
          <p:cNvPr id="29" name="Text Box 37"/>
          <p:cNvSpPr txBox="1">
            <a:spLocks noChangeArrowheads="1"/>
          </p:cNvSpPr>
          <p:nvPr/>
        </p:nvSpPr>
        <p:spPr bwMode="auto">
          <a:xfrm>
            <a:off x="4069949" y="3864895"/>
            <a:ext cx="1873002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2250" b="1">
                <a:solidFill>
                  <a:schemeClr val="tx1"/>
                </a:solidFill>
              </a:rPr>
              <a:t>314</a:t>
            </a:r>
            <a:r>
              <a:rPr lang="ja-JP" altLang="en-US" sz="2250" b="1">
                <a:solidFill>
                  <a:schemeClr val="tx1"/>
                </a:solidFill>
              </a:rPr>
              <a:t>億</a:t>
            </a:r>
          </a:p>
        </p:txBody>
      </p:sp>
      <p:sp>
        <p:nvSpPr>
          <p:cNvPr id="30" name="Text Box 38"/>
          <p:cNvSpPr txBox="1">
            <a:spLocks noChangeArrowheads="1"/>
          </p:cNvSpPr>
          <p:nvPr/>
        </p:nvSpPr>
        <p:spPr bwMode="auto">
          <a:xfrm>
            <a:off x="2702591" y="1811067"/>
            <a:ext cx="1316012" cy="56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3094" b="1">
                <a:solidFill>
                  <a:srgbClr val="FDC82F"/>
                </a:solidFill>
              </a:rPr>
              <a:t>１</a:t>
            </a:r>
            <a:r>
              <a:rPr lang="ja-JP" altLang="en-US" sz="1969" b="1">
                <a:solidFill>
                  <a:schemeClr val="tx1"/>
                </a:solidFill>
              </a:rPr>
              <a:t>年目</a:t>
            </a:r>
          </a:p>
        </p:txBody>
      </p: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4221754" y="1811067"/>
            <a:ext cx="1316013" cy="56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3094" b="1">
                <a:solidFill>
                  <a:srgbClr val="FDC82F"/>
                </a:solidFill>
              </a:rPr>
              <a:t>２</a:t>
            </a:r>
            <a:r>
              <a:rPr lang="ja-JP" altLang="en-US" sz="1969" b="1">
                <a:solidFill>
                  <a:schemeClr val="tx1"/>
                </a:solidFill>
              </a:rPr>
              <a:t>年目</a:t>
            </a: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5842492" y="1811067"/>
            <a:ext cx="1316013" cy="56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3094" b="1">
                <a:solidFill>
                  <a:srgbClr val="FDC82F"/>
                </a:solidFill>
              </a:rPr>
              <a:t>３</a:t>
            </a:r>
            <a:r>
              <a:rPr lang="ja-JP" altLang="en-US" sz="1969" b="1">
                <a:solidFill>
                  <a:schemeClr val="tx1"/>
                </a:solidFill>
              </a:rPr>
              <a:t>年目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7411885" y="1811067"/>
            <a:ext cx="1316013" cy="56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3094" b="1">
                <a:solidFill>
                  <a:srgbClr val="FDC82F"/>
                </a:solidFill>
              </a:rPr>
              <a:t>４</a:t>
            </a:r>
            <a:r>
              <a:rPr lang="ja-JP" altLang="en-US" sz="1969" b="1">
                <a:solidFill>
                  <a:schemeClr val="tx1"/>
                </a:solidFill>
              </a:rPr>
              <a:t>年目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8931048" y="1811067"/>
            <a:ext cx="1316012" cy="56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3094" b="1">
                <a:solidFill>
                  <a:srgbClr val="FDC82F"/>
                </a:solidFill>
              </a:rPr>
              <a:t>５</a:t>
            </a:r>
            <a:r>
              <a:rPr lang="ja-JP" altLang="en-US" sz="1969" b="1">
                <a:solidFill>
                  <a:schemeClr val="tx1"/>
                </a:solidFill>
              </a:rPr>
              <a:t>年目</a:t>
            </a:r>
          </a:p>
        </p:txBody>
      </p: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1434575" y="4473229"/>
            <a:ext cx="1113979" cy="2001367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/>
            <a:r>
              <a:rPr lang="ja-JP" altLang="en-US" sz="1687" b="1">
                <a:solidFill>
                  <a:schemeClr val="tx1"/>
                </a:solidFill>
              </a:rPr>
              <a:t>販売</a:t>
            </a:r>
            <a:br>
              <a:rPr lang="ja-JP" altLang="en-US" sz="1687" b="1">
                <a:solidFill>
                  <a:schemeClr val="tx1"/>
                </a:solidFill>
              </a:rPr>
            </a:br>
            <a:r>
              <a:rPr lang="ja-JP" altLang="en-US" sz="1687" b="1">
                <a:solidFill>
                  <a:schemeClr val="tx1"/>
                </a:solidFill>
              </a:rPr>
              <a:t>戦略</a:t>
            </a:r>
          </a:p>
        </p:txBody>
      </p:sp>
      <p:sp>
        <p:nvSpPr>
          <p:cNvPr id="36" name="AutoShape 44"/>
          <p:cNvSpPr>
            <a:spLocks noChangeArrowheads="1"/>
          </p:cNvSpPr>
          <p:nvPr/>
        </p:nvSpPr>
        <p:spPr bwMode="auto">
          <a:xfrm>
            <a:off x="2753936" y="4550248"/>
            <a:ext cx="1317129" cy="607219"/>
          </a:xfrm>
          <a:prstGeom prst="homePlate">
            <a:avLst>
              <a:gd name="adj" fmla="val 32316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/>
            <a:r>
              <a:rPr lang="ja-JP" altLang="en-US" sz="1687" b="1">
                <a:solidFill>
                  <a:schemeClr val="tx1"/>
                </a:solidFill>
              </a:rPr>
              <a:t>業界</a:t>
            </a:r>
            <a:r>
              <a:rPr lang="en-US" altLang="ja-JP" sz="1687" b="1">
                <a:solidFill>
                  <a:schemeClr val="tx1"/>
                </a:solidFill>
              </a:rPr>
              <a:t>No1</a:t>
            </a:r>
            <a:br>
              <a:rPr lang="en-US" altLang="ja-JP" sz="1687" b="1">
                <a:solidFill>
                  <a:schemeClr val="tx1"/>
                </a:solidFill>
              </a:rPr>
            </a:br>
            <a:r>
              <a:rPr lang="ja-JP" altLang="en-US" sz="1687" b="1">
                <a:solidFill>
                  <a:schemeClr val="tx1"/>
                </a:solidFill>
              </a:rPr>
              <a:t>獲得</a:t>
            </a:r>
          </a:p>
        </p:txBody>
      </p:sp>
      <p:sp>
        <p:nvSpPr>
          <p:cNvPr id="37" name="AutoShape 45"/>
          <p:cNvSpPr>
            <a:spLocks noChangeArrowheads="1"/>
          </p:cNvSpPr>
          <p:nvPr/>
        </p:nvSpPr>
        <p:spPr bwMode="auto">
          <a:xfrm>
            <a:off x="4271984" y="4550248"/>
            <a:ext cx="1721197" cy="607219"/>
          </a:xfrm>
          <a:prstGeom prst="homePlate">
            <a:avLst>
              <a:gd name="adj" fmla="val 19553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/>
            <a:r>
              <a:rPr lang="ja-JP" altLang="en-US" sz="1687" b="1"/>
              <a:t>上位企業</a:t>
            </a:r>
            <a:br>
              <a:rPr lang="ja-JP" altLang="en-US" sz="1687" b="1"/>
            </a:br>
            <a:r>
              <a:rPr lang="ja-JP" altLang="en-US" sz="1687" b="1"/>
              <a:t>獲得</a:t>
            </a:r>
            <a:endParaRPr lang="en-US" altLang="ja-JP" sz="1687" b="1"/>
          </a:p>
        </p:txBody>
      </p:sp>
      <p:sp>
        <p:nvSpPr>
          <p:cNvPr id="38" name="AutoShape 46"/>
          <p:cNvSpPr>
            <a:spLocks noChangeArrowheads="1"/>
          </p:cNvSpPr>
          <p:nvPr/>
        </p:nvSpPr>
        <p:spPr bwMode="auto">
          <a:xfrm>
            <a:off x="6196331" y="4550248"/>
            <a:ext cx="3949154" cy="607219"/>
          </a:xfrm>
          <a:prstGeom prst="homePlate">
            <a:avLst>
              <a:gd name="adj" fmla="val 38781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algn="ctr" eaLnBrk="1" hangingPunct="1"/>
            <a:endParaRPr lang="ja-JP" altLang="en-US" sz="1687" b="1">
              <a:solidFill>
                <a:schemeClr val="tx1"/>
              </a:solidFill>
            </a:endParaRPr>
          </a:p>
          <a:p>
            <a:pPr algn="ctr" eaLnBrk="1" hangingPunct="1"/>
            <a:r>
              <a:rPr lang="ja-JP" altLang="en-US" sz="1687" b="1">
                <a:solidFill>
                  <a:schemeClr val="tx1"/>
                </a:solidFill>
              </a:rPr>
              <a:t>プロモーションでインバウンド獲得</a:t>
            </a:r>
            <a:br>
              <a:rPr lang="ja-JP" altLang="en-US" sz="1687" b="1">
                <a:solidFill>
                  <a:schemeClr val="tx1"/>
                </a:solidFill>
              </a:rPr>
            </a:br>
            <a:endParaRPr lang="ja-JP" altLang="en-US" sz="1687" b="1">
              <a:solidFill>
                <a:schemeClr val="tx1"/>
              </a:solidFill>
            </a:endParaRPr>
          </a:p>
        </p:txBody>
      </p:sp>
      <p:sp>
        <p:nvSpPr>
          <p:cNvPr id="39" name="Text Box 47"/>
          <p:cNvSpPr txBox="1">
            <a:spLocks noChangeArrowheads="1"/>
          </p:cNvSpPr>
          <p:nvPr/>
        </p:nvSpPr>
        <p:spPr bwMode="auto">
          <a:xfrm>
            <a:off x="2702591" y="5410847"/>
            <a:ext cx="1518046" cy="87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687" b="1" dirty="0">
                <a:solidFill>
                  <a:schemeClr val="tx1"/>
                </a:solidFill>
              </a:rPr>
              <a:t>各業界</a:t>
            </a:r>
            <a:r>
              <a:rPr lang="en-US" altLang="ja-JP" sz="1687" b="1" dirty="0">
                <a:solidFill>
                  <a:schemeClr val="tx1"/>
                </a:solidFill>
              </a:rPr>
              <a:t>No1</a:t>
            </a:r>
            <a:r>
              <a:rPr lang="ja-JP" altLang="en-US" sz="1687" b="1" dirty="0">
                <a:solidFill>
                  <a:schemeClr val="tx1"/>
                </a:solidFill>
              </a:rPr>
              <a:t>企業に無償配布で事例作り</a:t>
            </a:r>
          </a:p>
        </p:txBody>
      </p:sp>
      <p:sp>
        <p:nvSpPr>
          <p:cNvPr id="40" name="Text Box 48"/>
          <p:cNvSpPr txBox="1">
            <a:spLocks noChangeArrowheads="1"/>
          </p:cNvSpPr>
          <p:nvPr/>
        </p:nvSpPr>
        <p:spPr bwMode="auto">
          <a:xfrm>
            <a:off x="4221754" y="5410847"/>
            <a:ext cx="1873002" cy="87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687" b="1">
                <a:solidFill>
                  <a:schemeClr val="tx1"/>
                </a:solidFill>
              </a:rPr>
              <a:t>No1</a:t>
            </a:r>
            <a:r>
              <a:rPr lang="ja-JP" altLang="en-US" sz="1687" b="1">
                <a:solidFill>
                  <a:schemeClr val="tx1"/>
                </a:solidFill>
              </a:rPr>
              <a:t>企業の事例を元に</a:t>
            </a:r>
            <a:r>
              <a:rPr lang="en-US" altLang="ja-JP" sz="1687" b="1">
                <a:solidFill>
                  <a:schemeClr val="tx1"/>
                </a:solidFill>
              </a:rPr>
              <a:t>No2</a:t>
            </a:r>
            <a:r>
              <a:rPr lang="ja-JP" altLang="en-US" sz="1687" b="1">
                <a:solidFill>
                  <a:schemeClr val="tx1"/>
                </a:solidFill>
              </a:rPr>
              <a:t>以降の上位企業獲得</a:t>
            </a:r>
          </a:p>
        </p:txBody>
      </p:sp>
      <p:sp>
        <p:nvSpPr>
          <p:cNvPr id="41" name="Text Box 49"/>
          <p:cNvSpPr txBox="1">
            <a:spLocks noChangeArrowheads="1"/>
          </p:cNvSpPr>
          <p:nvPr/>
        </p:nvSpPr>
        <p:spPr bwMode="auto">
          <a:xfrm>
            <a:off x="6196332" y="5360617"/>
            <a:ext cx="3898924" cy="87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1pPr>
            <a:lvl2pPr marL="742950" indent="-28575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2pPr>
            <a:lvl3pPr marL="11430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3pPr>
            <a:lvl4pPr marL="16002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4pPr>
            <a:lvl5pPr marL="2057400" indent="-228600"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000000"/>
                </a:solidFill>
                <a:latin typeface="Calibri" panose="020F0502020204030204" pitchFamily="34" charset="0"/>
                <a:ea typeface="Meiryo" panose="020B0604030504040204" pitchFamily="34" charset="-128"/>
                <a:sym typeface="ヒラギノ角ゴ Pro W3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687" b="1">
                <a:solidFill>
                  <a:schemeClr val="tx1"/>
                </a:solidFill>
              </a:rPr>
              <a:t>TVCM</a:t>
            </a:r>
            <a:r>
              <a:rPr lang="ja-JP" altLang="en-US" sz="1687" b="1">
                <a:solidFill>
                  <a:schemeClr val="tx1"/>
                </a:solidFill>
              </a:rPr>
              <a:t>、インターネット広告などプロモーションに積極投資しインバウンドで企業獲得</a:t>
            </a:r>
            <a:endParaRPr lang="en-US" altLang="ja-JP" sz="1687" b="1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331306" y="993468"/>
            <a:ext cx="11675165" cy="0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4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170" t="45007" r="-170" b="6805"/>
          <a:stretch/>
        </p:blipFill>
        <p:spPr>
          <a:xfrm>
            <a:off x="4375288" y="0"/>
            <a:ext cx="7924800" cy="286411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178" t="25533" r="20289" b="5459"/>
          <a:stretch/>
        </p:blipFill>
        <p:spPr>
          <a:xfrm>
            <a:off x="-1" y="2864114"/>
            <a:ext cx="8538961" cy="3993886"/>
          </a:xfr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r="12827"/>
          <a:stretch/>
        </p:blipFill>
        <p:spPr>
          <a:xfrm>
            <a:off x="6958171" y="2837095"/>
            <a:ext cx="5233829" cy="402090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977529" cy="383988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0" y="0"/>
            <a:ext cx="12341412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0" y="2659529"/>
            <a:ext cx="123244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rgbClr val="FFFFFF"/>
                </a:solidFill>
              </a:rPr>
              <a:t>不足しているインフラの中で一番の問題、</a:t>
            </a:r>
            <a:endParaRPr kumimoji="1" lang="en-US" altLang="ja-JP" sz="4000" dirty="0" smtClean="0">
              <a:solidFill>
                <a:srgbClr val="FFFFFF"/>
              </a:solidFill>
            </a:endParaRPr>
          </a:p>
          <a:p>
            <a:pPr algn="ctr"/>
            <a:r>
              <a:rPr kumimoji="1" lang="ja-JP" altLang="en-US" sz="4000" dirty="0" smtClean="0">
                <a:solidFill>
                  <a:srgbClr val="FFFFFF"/>
                </a:solidFill>
              </a:rPr>
              <a:t>オリンピックの情報獲得するための</a:t>
            </a:r>
            <a:r>
              <a:rPr kumimoji="1" lang="en-US" altLang="ja-JP" sz="4000" dirty="0" err="1" smtClean="0">
                <a:solidFill>
                  <a:srgbClr val="FFFF00"/>
                </a:solidFill>
              </a:rPr>
              <a:t>Wifi</a:t>
            </a:r>
            <a:r>
              <a:rPr kumimoji="1" lang="ja-JP" altLang="en-US" sz="4000" dirty="0" smtClean="0">
                <a:solidFill>
                  <a:srgbClr val="FFFF00"/>
                </a:solidFill>
              </a:rPr>
              <a:t>設備が不十分</a:t>
            </a:r>
            <a:endParaRPr kumimoji="1" lang="ja-JP" alt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1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 descr="Screen Shot 2015-09-21 at 2.14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42" y="1804894"/>
            <a:ext cx="7442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2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60470" y="-179294"/>
            <a:ext cx="7978589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野村総研研究所</a:t>
            </a:r>
            <a:r>
              <a:rPr kumimoji="1" lang="en-US" altLang="ja-JP" sz="4000" dirty="0" smtClean="0"/>
              <a:t> </a:t>
            </a:r>
            <a:r>
              <a:rPr kumimoji="1" lang="ja-JP" altLang="en-US" sz="4000" dirty="0" smtClean="0"/>
              <a:t>市場規模調査</a:t>
            </a:r>
            <a:endParaRPr kumimoji="1" lang="ja-JP" altLang="en-US" sz="40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82334" cy="6858000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 flipH="1">
            <a:off x="2" y="1045882"/>
            <a:ext cx="4796116" cy="103094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>
            <a:endCxn id="7" idx="1"/>
          </p:cNvCxnSpPr>
          <p:nvPr/>
        </p:nvCxnSpPr>
        <p:spPr>
          <a:xfrm flipH="1" flipV="1">
            <a:off x="0" y="3429000"/>
            <a:ext cx="4781176" cy="186765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751295" y="5139764"/>
            <a:ext cx="7675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/>
              <a:t>インターネットインフラ市場　</a:t>
            </a:r>
            <a:endParaRPr kumimoji="1" lang="en-US" altLang="ja-JP" sz="4000" dirty="0" smtClean="0"/>
          </a:p>
          <a:p>
            <a:pPr algn="ctr"/>
            <a:r>
              <a:rPr kumimoji="1" lang="ja-JP" altLang="en-US" sz="4400" dirty="0" smtClean="0">
                <a:solidFill>
                  <a:srgbClr val="FF0000"/>
                </a:solidFill>
              </a:rPr>
              <a:t>総額</a:t>
            </a:r>
            <a:r>
              <a:rPr kumimoji="1" lang="en-US" altLang="ja-JP" sz="4400" dirty="0" smtClean="0">
                <a:solidFill>
                  <a:srgbClr val="FF0000"/>
                </a:solidFill>
              </a:rPr>
              <a:t>7</a:t>
            </a:r>
            <a:r>
              <a:rPr kumimoji="1" lang="ja-JP" altLang="en-US" sz="4400" dirty="0" smtClean="0">
                <a:solidFill>
                  <a:srgbClr val="FF0000"/>
                </a:solidFill>
              </a:rPr>
              <a:t>兆</a:t>
            </a:r>
            <a:r>
              <a:rPr kumimoji="1" lang="en-US" altLang="ja-JP" sz="4400" dirty="0" smtClean="0">
                <a:solidFill>
                  <a:srgbClr val="FF0000"/>
                </a:solidFill>
              </a:rPr>
              <a:t>1,098</a:t>
            </a:r>
            <a:r>
              <a:rPr kumimoji="1" lang="ja-JP" altLang="en-US" sz="4400" dirty="0" smtClean="0">
                <a:solidFill>
                  <a:srgbClr val="FF0000"/>
                </a:solidFill>
              </a:rPr>
              <a:t>億円</a:t>
            </a:r>
            <a:endParaRPr kumimoji="1" lang="ja-JP" altLang="en-US" sz="4400" dirty="0">
              <a:solidFill>
                <a:srgbClr val="FF0000"/>
              </a:solidFill>
            </a:endParaRPr>
          </a:p>
        </p:txBody>
      </p:sp>
      <p:sp>
        <p:nvSpPr>
          <p:cNvPr id="15" name="下矢印 14"/>
          <p:cNvSpPr/>
          <p:nvPr/>
        </p:nvSpPr>
        <p:spPr>
          <a:xfrm>
            <a:off x="7933765" y="3556000"/>
            <a:ext cx="1329764" cy="16285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2"/>
          <a:srcRect t="30240" r="12145" b="49934"/>
          <a:stretch/>
        </p:blipFill>
        <p:spPr>
          <a:xfrm>
            <a:off x="4811060" y="1001059"/>
            <a:ext cx="7380940" cy="2614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43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81" y="-43665"/>
            <a:ext cx="10515600" cy="1325563"/>
          </a:xfrm>
        </p:spPr>
        <p:txBody>
          <a:bodyPr/>
          <a:lstStyle/>
          <a:p>
            <a:r>
              <a:rPr lang="ja-JP" altLang="en-US" dirty="0"/>
              <a:t>市場</a:t>
            </a:r>
            <a:r>
              <a:rPr lang="ja-JP" altLang="en-US" sz="2800" dirty="0" smtClean="0"/>
              <a:t>サブタイトル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31306" y="977330"/>
            <a:ext cx="11675165" cy="0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4"/>
          <p:cNvSpPr/>
          <p:nvPr/>
        </p:nvSpPr>
        <p:spPr>
          <a:xfrm>
            <a:off x="1512394" y="1506118"/>
            <a:ext cx="3509212" cy="359742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 smtClean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50</a:t>
            </a:r>
          </a:p>
          <a:p>
            <a:pPr algn="ctr"/>
            <a:r>
              <a:rPr kumimoji="1" lang="ja-JP" altLang="en-US" sz="7200" dirty="0" smtClean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兆円</a:t>
            </a:r>
            <a:endParaRPr kumimoji="1" lang="ja-JP" altLang="en-US" sz="7200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5289176" y="3138404"/>
            <a:ext cx="2095131" cy="196513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</a:rPr>
              <a:t>7</a:t>
            </a:r>
            <a:r>
              <a:rPr kumimoji="1" lang="ja-JP" altLang="en-US" sz="3200" dirty="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</a:rPr>
              <a:t>兆</a:t>
            </a:r>
            <a:r>
              <a:rPr kumimoji="1" lang="en-US" altLang="ja-JP" sz="3200" dirty="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</a:rPr>
              <a:t>1,098</a:t>
            </a:r>
            <a:r>
              <a:rPr kumimoji="1" lang="ja-JP" altLang="en-US" sz="3200" dirty="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</a:rPr>
              <a:t>億</a:t>
            </a:r>
            <a:r>
              <a:rPr kumimoji="1" lang="ja-JP" altLang="en-US" sz="3200" dirty="0" smtClean="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</a:rPr>
              <a:t>円</a:t>
            </a:r>
            <a:endParaRPr kumimoji="1" lang="ja-JP" altLang="en-US" sz="3200" dirty="0">
              <a:solidFill>
                <a:srgbClr val="000000"/>
              </a:solidFill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8114722" y="3479298"/>
            <a:ext cx="1636295" cy="162424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4,600</a:t>
            </a:r>
            <a:r>
              <a:rPr kumimoji="1" lang="ja-JP" altLang="en-US" sz="2400" dirty="0" smtClean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億円</a:t>
            </a:r>
            <a:endParaRPr kumimoji="1" lang="ja-JP" altLang="en-US" sz="2400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792941" y="5556933"/>
            <a:ext cx="3219899" cy="7838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世界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の</a:t>
            </a:r>
            <a:endParaRPr kumimoji="1" lang="en-US" altLang="ja-JP" sz="2400" dirty="0">
              <a:solidFill>
                <a:schemeClr val="tx1"/>
              </a:solidFill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  <a:p>
            <a:pPr algn="ctr"/>
            <a:r>
              <a:rPr kumimoji="1" lang="en-US" altLang="ja-JP" sz="2400" dirty="0" err="1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Wifi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インフラ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市場</a:t>
            </a:r>
            <a:endParaRPr kumimoji="1" lang="en-US" altLang="ja-JP" sz="2400" dirty="0">
              <a:solidFill>
                <a:schemeClr val="tx1"/>
              </a:solidFill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  <a:p>
            <a:pPr algn="ctr"/>
            <a:r>
              <a:rPr lang="en-US" altLang="ja-JP" sz="24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50</a:t>
            </a:r>
            <a:r>
              <a:rPr lang="ja-JP" altLang="en-US" sz="24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兆円</a:t>
            </a:r>
            <a:endParaRPr kumimoji="1" lang="ja-JP" altLang="en-US" sz="2400" dirty="0">
              <a:solidFill>
                <a:schemeClr val="tx1"/>
              </a:solidFill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635264" y="5349395"/>
            <a:ext cx="2718971" cy="7838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効果を最重視する人々の市場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132198" y="5517837"/>
            <a:ext cx="2595209" cy="7838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日本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の</a:t>
            </a:r>
            <a:r>
              <a:rPr kumimoji="1" lang="en-US" altLang="ja-JP" sz="2400" dirty="0" err="1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Wifi</a:t>
            </a:r>
            <a:endParaRPr kumimoji="1" lang="en-US" altLang="ja-JP" sz="2400" dirty="0" smtClean="0">
              <a:solidFill>
                <a:schemeClr val="tx1"/>
              </a:solidFill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インフラ</a:t>
            </a:r>
            <a:r>
              <a:rPr kumimoji="1" lang="ja-JP" altLang="en-US" sz="2400" dirty="0" smtClean="0">
                <a:solidFill>
                  <a:schemeClr val="tx1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市場</a:t>
            </a:r>
            <a:endParaRPr kumimoji="1" lang="en-US" altLang="ja-JP" sz="2400" dirty="0">
              <a:solidFill>
                <a:schemeClr val="tx1"/>
              </a:solidFill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  <p:cxnSp>
        <p:nvCxnSpPr>
          <p:cNvPr id="11" name="直線コネクタ 11"/>
          <p:cNvCxnSpPr>
            <a:stCxn id="4" idx="6"/>
            <a:endCxn id="6" idx="2"/>
          </p:cNvCxnSpPr>
          <p:nvPr/>
        </p:nvCxnSpPr>
        <p:spPr>
          <a:xfrm>
            <a:off x="5021606" y="3304830"/>
            <a:ext cx="267570" cy="81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3"/>
          <p:cNvCxnSpPr>
            <a:stCxn id="4" idx="6"/>
            <a:endCxn id="6" idx="0"/>
          </p:cNvCxnSpPr>
          <p:nvPr/>
        </p:nvCxnSpPr>
        <p:spPr>
          <a:xfrm flipV="1">
            <a:off x="5021606" y="3138404"/>
            <a:ext cx="1315136" cy="1664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6"/>
          <p:cNvCxnSpPr>
            <a:stCxn id="6" idx="6"/>
            <a:endCxn id="7" idx="1"/>
          </p:cNvCxnSpPr>
          <p:nvPr/>
        </p:nvCxnSpPr>
        <p:spPr>
          <a:xfrm flipV="1">
            <a:off x="7384307" y="3717163"/>
            <a:ext cx="970045" cy="4038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20"/>
          <p:cNvCxnSpPr>
            <a:stCxn id="6" idx="6"/>
            <a:endCxn id="7" idx="3"/>
          </p:cNvCxnSpPr>
          <p:nvPr/>
        </p:nvCxnSpPr>
        <p:spPr>
          <a:xfrm>
            <a:off x="7384307" y="4120974"/>
            <a:ext cx="970045" cy="744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パイ 26"/>
          <p:cNvSpPr/>
          <p:nvPr/>
        </p:nvSpPr>
        <p:spPr>
          <a:xfrm>
            <a:off x="1512394" y="1514890"/>
            <a:ext cx="3509212" cy="3597424"/>
          </a:xfrm>
          <a:prstGeom prst="pie">
            <a:avLst>
              <a:gd name="adj1" fmla="val 21574152"/>
              <a:gd name="adj2" fmla="val 3198265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パイ 27"/>
          <p:cNvSpPr/>
          <p:nvPr/>
        </p:nvSpPr>
        <p:spPr>
          <a:xfrm>
            <a:off x="5379295" y="3126372"/>
            <a:ext cx="2005013" cy="1985943"/>
          </a:xfrm>
          <a:prstGeom prst="pie">
            <a:avLst>
              <a:gd name="adj1" fmla="val 21536758"/>
              <a:gd name="adj2" fmla="val 1971452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1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t="64151" r="53866" b="23017"/>
          <a:stretch/>
        </p:blipFill>
        <p:spPr>
          <a:xfrm>
            <a:off x="7069722" y="6455358"/>
            <a:ext cx="5122277" cy="402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3260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4565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541579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Meiryo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341</Words>
  <Application>Microsoft Macintosh PowerPoint</Application>
  <PresentationFormat>ユーザー設定</PresentationFormat>
  <Paragraphs>95</Paragraphs>
  <Slides>22</Slides>
  <Notes>8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3" baseType="lpstr">
      <vt:lpstr>Office Theme</vt:lpstr>
      <vt:lpstr>PowerPoint プレゼンテーション</vt:lpstr>
      <vt:lpstr>東京五輪2020年　 目標2000万人訪日外国人</vt:lpstr>
      <vt:lpstr>PowerPoint プレゼンテーション</vt:lpstr>
      <vt:lpstr>PowerPoint プレゼンテーション</vt:lpstr>
      <vt:lpstr>野村総研研究所 市場規模調査</vt:lpstr>
      <vt:lpstr>市場サブタイトル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WiMAX 外国人向けサービス分析</vt:lpstr>
      <vt:lpstr>PowerPoint プレゼンテーション</vt:lpstr>
      <vt:lpstr>PowerPoint プレゼンテーション</vt:lpstr>
      <vt:lpstr>NTTコム　リサーチ SIM利用率</vt:lpstr>
      <vt:lpstr>SIMフリー　評判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現状韓国客フローサブタイトル</vt:lpstr>
      <vt:lpstr>成長戦略サブタイトル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モビウス 「価値」の倍増</dc:title>
  <dc:creator>Chris</dc:creator>
  <cp:lastModifiedBy>Shimizu Kye</cp:lastModifiedBy>
  <cp:revision>33</cp:revision>
  <dcterms:created xsi:type="dcterms:W3CDTF">2015-09-21T03:22:46Z</dcterms:created>
  <dcterms:modified xsi:type="dcterms:W3CDTF">2015-09-21T17:02:10Z</dcterms:modified>
</cp:coreProperties>
</file>